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3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26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58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39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16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8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79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54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2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56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2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23916-3E56-4112-B5E7-E901933DC8B7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AE0CE-6DCA-4199-9CB2-5D50365F9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6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918869"/>
              </p:ext>
            </p:extLst>
          </p:nvPr>
        </p:nvGraphicFramePr>
        <p:xfrm>
          <a:off x="119419" y="322413"/>
          <a:ext cx="8892498" cy="317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2498">
                  <a:extLst>
                    <a:ext uri="{9D8B030D-6E8A-4147-A177-3AD203B41FA5}">
                      <a16:colId xmlns:a16="http://schemas.microsoft.com/office/drawing/2014/main" val="881464152"/>
                    </a:ext>
                  </a:extLst>
                </a:gridCol>
              </a:tblGrid>
              <a:tr h="317155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latin typeface="Twinkl Cursive Looped Thin" panose="02000000000000000000" pitchFamily="2" charset="0"/>
                        </a:rPr>
                        <a:t>GGA Art Knowledge Organiser Year 4 – Autumn Term – Edward Munch The Scream </a:t>
                      </a:r>
                    </a:p>
                  </a:txBody>
                  <a:tcPr marL="78203" marR="78203" marT="39101" marB="39101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23109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988504"/>
              </p:ext>
            </p:extLst>
          </p:nvPr>
        </p:nvGraphicFramePr>
        <p:xfrm>
          <a:off x="132085" y="902829"/>
          <a:ext cx="2992961" cy="252414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58012">
                  <a:extLst>
                    <a:ext uri="{9D8B030D-6E8A-4147-A177-3AD203B41FA5}">
                      <a16:colId xmlns:a16="http://schemas.microsoft.com/office/drawing/2014/main" val="1050716110"/>
                    </a:ext>
                  </a:extLst>
                </a:gridCol>
                <a:gridCol w="2034949">
                  <a:extLst>
                    <a:ext uri="{9D8B030D-6E8A-4147-A177-3AD203B41FA5}">
                      <a16:colId xmlns:a16="http://schemas.microsoft.com/office/drawing/2014/main" val="6247948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winkl Cursive Looped Thin" panose="02000000000000000000" pitchFamily="2" charset="0"/>
                        </a:rPr>
                        <a:t>Key People </a:t>
                      </a:r>
                    </a:p>
                  </a:txBody>
                  <a:tcPr marL="78203" marR="78203" marT="39101" marB="39101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293879"/>
                  </a:ext>
                </a:extLst>
              </a:tr>
              <a:tr h="293732">
                <a:tc gridSpan="2"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1100" b="1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Edward Munch </a:t>
                      </a:r>
                    </a:p>
                  </a:txBody>
                  <a:tcPr marL="78203" marR="78203" marT="39101" marB="39101"/>
                </a:tc>
                <a:tc hMerge="1">
                  <a:txBody>
                    <a:bodyPr/>
                    <a:lstStyle/>
                    <a:p>
                      <a:endParaRPr lang="en-GB" sz="1600" b="1" dirty="0">
                        <a:latin typeface="Twinkl Cursive Looped Thin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5503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Born: 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11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12</a:t>
                      </a:r>
                      <a:r>
                        <a:rPr lang="en-GB" sz="1100" b="0" i="0" u="none" strike="noStrike" kern="1200" baseline="3000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1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 December 1863</a:t>
                      </a:r>
                    </a:p>
                    <a:p>
                      <a:pPr marL="0" algn="l" defTabSz="1007943" rtl="0" eaLnBrk="1" latinLnBrk="0" hangingPunct="1"/>
                      <a:r>
                        <a:rPr lang="en-GB" sz="1100" b="0" i="0" u="none" strike="noStrike" kern="1200" baseline="0" dirty="0" err="1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Adalsbruk</a:t>
                      </a:r>
                      <a:r>
                        <a:rPr lang="en-GB" sz="11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, Norway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187850637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GB" sz="1000" dirty="0"/>
                        <a:t>Died: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11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23</a:t>
                      </a:r>
                      <a:r>
                        <a:rPr lang="en-GB" sz="1100" b="0" i="0" u="none" strike="noStrike" kern="1200" baseline="3000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rd</a:t>
                      </a:r>
                      <a:r>
                        <a:rPr lang="en-GB" sz="11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 January 1944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1856704804"/>
                  </a:ext>
                </a:extLst>
              </a:tr>
              <a:tr h="765373"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Known for: 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Painting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Expressionist painting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Expressing his emotions through his artwork 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40162222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662733"/>
              </p:ext>
            </p:extLst>
          </p:nvPr>
        </p:nvGraphicFramePr>
        <p:xfrm>
          <a:off x="3201561" y="781534"/>
          <a:ext cx="3092691" cy="35753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39876">
                  <a:extLst>
                    <a:ext uri="{9D8B030D-6E8A-4147-A177-3AD203B41FA5}">
                      <a16:colId xmlns:a16="http://schemas.microsoft.com/office/drawing/2014/main" val="841615570"/>
                    </a:ext>
                  </a:extLst>
                </a:gridCol>
                <a:gridCol w="2052815">
                  <a:extLst>
                    <a:ext uri="{9D8B030D-6E8A-4147-A177-3AD203B41FA5}">
                      <a16:colId xmlns:a16="http://schemas.microsoft.com/office/drawing/2014/main" val="1253217662"/>
                    </a:ext>
                  </a:extLst>
                </a:gridCol>
              </a:tblGrid>
              <a:tr h="33887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Twinkl Cursive Looped Thin" panose="02000000000000000000" pitchFamily="2" charset="0"/>
                        </a:rPr>
                        <a:t>Key Vocabulary and Definition</a:t>
                      </a:r>
                    </a:p>
                  </a:txBody>
                  <a:tcPr marL="78203" marR="78203" marT="39101" marB="39101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470065"/>
                  </a:ext>
                </a:extLst>
              </a:tr>
              <a:tr h="443148"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1200" b="1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Artistic style </a:t>
                      </a:r>
                    </a:p>
                  </a:txBody>
                  <a:tcPr marL="78203" marR="78203" marT="39101" marB="3910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Twinkl Cursive Looped" panose="02000000000000000000" pitchFamily="2" charset="0"/>
                          <a:ea typeface="+mn-ea"/>
                          <a:cs typeface="+mn-cs"/>
                        </a:rPr>
                        <a:t>Edward Munch’s style is </a:t>
                      </a:r>
                      <a:r>
                        <a:rPr lang="en-US" sz="1200" b="0" i="0" kern="1200" dirty="0" err="1">
                          <a:solidFill>
                            <a:schemeClr val="dk1"/>
                          </a:solidFill>
                          <a:effectLst/>
                          <a:latin typeface="Twinkl Cursive Looped" panose="02000000000000000000" pitchFamily="2" charset="0"/>
                          <a:ea typeface="+mn-ea"/>
                          <a:cs typeface="+mn-cs"/>
                        </a:rPr>
                        <a:t>characterised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Twinkl Cursive Looped" panose="02000000000000000000" pitchFamily="2" charset="0"/>
                          <a:ea typeface="+mn-ea"/>
                          <a:cs typeface="+mn-cs"/>
                        </a:rPr>
                        <a:t> by expressive </a:t>
                      </a:r>
                      <a:r>
                        <a:rPr lang="en-US" sz="1200" b="0" i="0" kern="1200" dirty="0" err="1">
                          <a:solidFill>
                            <a:schemeClr val="dk1"/>
                          </a:solidFill>
                          <a:effectLst/>
                          <a:latin typeface="Twinkl Cursive Looped" panose="02000000000000000000" pitchFamily="2" charset="0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Twinkl Cursive Looped" panose="02000000000000000000" pitchFamily="2" charset="0"/>
                          <a:ea typeface="+mn-ea"/>
                          <a:cs typeface="+mn-cs"/>
                        </a:rPr>
                        <a:t> and distorted forms, which helped him to convey the intense emotions he felt</a:t>
                      </a:r>
                      <a:endParaRPr lang="en-GB" sz="1200" dirty="0">
                        <a:latin typeface="Twinkl Cursive Looped" panose="02000000000000000000" pitchFamily="2" charset="0"/>
                      </a:endParaRPr>
                    </a:p>
                  </a:txBody>
                  <a:tcPr marL="78203" marR="78203" marT="39101" marB="3910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863281"/>
                  </a:ext>
                </a:extLst>
              </a:tr>
              <a:tr h="99056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Vocabulary </a:t>
                      </a:r>
                    </a:p>
                  </a:txBody>
                  <a:tcPr marL="78203" marR="78203" marT="39101" marB="39101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winkl Cursive Looped Thin" panose="02000000000000000000" pitchFamily="2" charset="0"/>
                        </a:rPr>
                        <a:t>Expressionism </a:t>
                      </a:r>
                    </a:p>
                    <a:p>
                      <a:r>
                        <a:rPr lang="en-GB" sz="1200" dirty="0">
                          <a:latin typeface="Twinkl Cursive Looped Thin" panose="02000000000000000000" pitchFamily="2" charset="0"/>
                        </a:rPr>
                        <a:t>Bold colours</a:t>
                      </a:r>
                    </a:p>
                    <a:p>
                      <a:r>
                        <a:rPr lang="en-GB" sz="1200" dirty="0">
                          <a:latin typeface="Twinkl Cursive Looped Thin" panose="02000000000000000000" pitchFamily="2" charset="0"/>
                        </a:rPr>
                        <a:t>Cool colours </a:t>
                      </a:r>
                    </a:p>
                    <a:p>
                      <a:endParaRPr lang="en-GB" sz="1200" dirty="0">
                        <a:latin typeface="Twinkl Cursive Looped Thin" panose="02000000000000000000" pitchFamily="2" charset="0"/>
                      </a:endParaRPr>
                    </a:p>
                    <a:p>
                      <a:endParaRPr lang="en-GB" sz="1200" dirty="0">
                        <a:latin typeface="Twinkl Cursive Looped Thin" panose="02000000000000000000" pitchFamily="2" charset="0"/>
                      </a:endParaRPr>
                    </a:p>
                  </a:txBody>
                  <a:tcPr marL="78203" marR="78203" marT="39101" marB="39101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0756"/>
                  </a:ext>
                </a:extLst>
              </a:tr>
              <a:tr h="808093"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endParaRPr lang="en-GB" sz="1200" b="1" i="0" u="none" strike="noStrike" kern="1200" baseline="0" dirty="0">
                        <a:solidFill>
                          <a:schemeClr val="dk1"/>
                        </a:solidFill>
                        <a:latin typeface="Twinkl Cursive Looped Thin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Twinkl Cursive Looped Thin" panose="02000000000000000000" pitchFamily="2" charset="0"/>
                      </a:endParaRPr>
                    </a:p>
                  </a:txBody>
                  <a:tcPr marL="78203" marR="78203" marT="39101" marB="3910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67352"/>
                  </a:ext>
                </a:extLst>
              </a:tr>
              <a:tr h="443148"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endParaRPr lang="en-GB" sz="1200" b="1" i="0" u="none" strike="noStrike" kern="1200" baseline="0" dirty="0">
                        <a:solidFill>
                          <a:schemeClr val="dk1"/>
                        </a:solidFill>
                        <a:latin typeface="Twinkl Cursive Looped Thin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Twinkl Cursive Looped Thin" panose="02000000000000000000" pitchFamily="2" charset="0"/>
                      </a:endParaRPr>
                    </a:p>
                  </a:txBody>
                  <a:tcPr marL="78203" marR="78203" marT="39101" marB="39101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17392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088286"/>
              </p:ext>
            </p:extLst>
          </p:nvPr>
        </p:nvGraphicFramePr>
        <p:xfrm>
          <a:off x="3201560" y="3662311"/>
          <a:ext cx="3092691" cy="27937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16446">
                  <a:extLst>
                    <a:ext uri="{9D8B030D-6E8A-4147-A177-3AD203B41FA5}">
                      <a16:colId xmlns:a16="http://schemas.microsoft.com/office/drawing/2014/main" val="4164950720"/>
                    </a:ext>
                  </a:extLst>
                </a:gridCol>
                <a:gridCol w="2276245">
                  <a:extLst>
                    <a:ext uri="{9D8B030D-6E8A-4147-A177-3AD203B41FA5}">
                      <a16:colId xmlns:a16="http://schemas.microsoft.com/office/drawing/2014/main" val="300528529"/>
                    </a:ext>
                  </a:extLst>
                </a:gridCol>
              </a:tblGrid>
              <a:tr h="31281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latin typeface="Twinkl Cursive Looped Thin" panose="02000000000000000000" pitchFamily="2" charset="0"/>
                        </a:rPr>
                        <a:t>Skills</a:t>
                      </a:r>
                    </a:p>
                  </a:txBody>
                  <a:tcPr marL="78203" marR="78203" marT="39101" marB="39101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54461"/>
                  </a:ext>
                </a:extLst>
              </a:tr>
              <a:tr h="260675">
                <a:tc rowSpan="3">
                  <a:txBody>
                    <a:bodyPr/>
                    <a:lstStyle/>
                    <a:p>
                      <a:pPr marL="0" algn="l" defTabSz="1007943" rtl="0" eaLnBrk="1" latinLnBrk="0" hangingPunct="1"/>
                      <a:endParaRPr lang="en-GB" sz="1200" b="1" i="0" u="none" strike="noStrike" kern="1200" baseline="0" dirty="0">
                        <a:solidFill>
                          <a:schemeClr val="dk1"/>
                        </a:solidFill>
                        <a:latin typeface="Twinkl Cursive Looped Thin" panose="020000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l" defTabSz="1007943" rtl="0" eaLnBrk="1" latinLnBrk="0" hangingPunct="1"/>
                      <a:r>
                        <a:rPr lang="en-GB" sz="1200" b="1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Drawing with pastels </a:t>
                      </a:r>
                    </a:p>
                  </a:txBody>
                  <a:tcPr marL="78203" marR="78203" marT="39101" marB="3910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winkl Cursive Looped Thin" panose="02000000000000000000" pitchFamily="2" charset="0"/>
                        </a:rPr>
                        <a:t>Creating a background </a:t>
                      </a:r>
                    </a:p>
                  </a:txBody>
                  <a:tcPr marL="78203" marR="78203" marT="39101" marB="3910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68317"/>
                  </a:ext>
                </a:extLst>
              </a:tr>
              <a:tr h="2606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winkl Cursive Looped Thin" panose="02000000000000000000" pitchFamily="2" charset="0"/>
                        </a:rPr>
                        <a:t>Creating a person outline </a:t>
                      </a:r>
                    </a:p>
                  </a:txBody>
                  <a:tcPr marL="78203" marR="78203" marT="39101" marB="3910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508675"/>
                  </a:ext>
                </a:extLst>
              </a:tr>
              <a:tr h="443148">
                <a:tc vMerge="1">
                  <a:txBody>
                    <a:bodyPr/>
                    <a:lstStyle/>
                    <a:p>
                      <a:pPr marL="0" algn="l" defTabSz="1007943" rtl="0" eaLnBrk="1" latinLnBrk="0" hangingPunct="1"/>
                      <a:endParaRPr lang="en-GB" sz="1400" b="1" i="0" u="none" strike="noStrike" kern="1200" baseline="0" dirty="0">
                        <a:solidFill>
                          <a:schemeClr val="dk1"/>
                        </a:solidFill>
                        <a:latin typeface="Twinkl Cursive Looped Thin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winkl Cursive Looped Thin" panose="02000000000000000000" pitchFamily="2" charset="0"/>
                        </a:rPr>
                        <a:t>Merging of a person and a background </a:t>
                      </a:r>
                    </a:p>
                  </a:txBody>
                  <a:tcPr marL="78203" marR="78203" marT="39101" marB="3910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32175"/>
                  </a:ext>
                </a:extLst>
              </a:tr>
              <a:tr h="443148">
                <a:tc rowSpan="3">
                  <a:txBody>
                    <a:bodyPr/>
                    <a:lstStyle/>
                    <a:p>
                      <a:pPr marL="0" algn="l" defTabSz="1007943" rtl="0" eaLnBrk="1" latinLnBrk="0" hangingPunct="1"/>
                      <a:endParaRPr lang="en-GB" sz="1200" b="1" i="0" u="none" strike="noStrike" kern="1200" baseline="0" dirty="0">
                        <a:solidFill>
                          <a:schemeClr val="dk1"/>
                        </a:solidFill>
                        <a:latin typeface="Twinkl Cursive Looped Thin" panose="020000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l" defTabSz="1007943" rtl="0" eaLnBrk="1" latinLnBrk="0" hangingPunct="1"/>
                      <a:r>
                        <a:rPr lang="en-GB" sz="1200" b="1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Colour </a:t>
                      </a:r>
                    </a:p>
                  </a:txBody>
                  <a:tcPr marL="78203" marR="78203" marT="39101" marB="3910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winkl Cursive Looped Thin" panose="02000000000000000000" pitchFamily="2" charset="0"/>
                        </a:rPr>
                        <a:t>Use of bold colours to create mood, feeling and movement. </a:t>
                      </a:r>
                    </a:p>
                  </a:txBody>
                  <a:tcPr marL="78203" marR="78203" marT="39101" marB="3910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831143"/>
                  </a:ext>
                </a:extLst>
              </a:tr>
              <a:tr h="260675">
                <a:tc vMerge="1">
                  <a:txBody>
                    <a:bodyPr/>
                    <a:lstStyle/>
                    <a:p>
                      <a:pPr marL="0" algn="l" defTabSz="1007943" rtl="0" eaLnBrk="1" latinLnBrk="0" hangingPunct="1"/>
                      <a:endParaRPr lang="en-GB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winkl Cursive Looped Thin" panose="02000000000000000000" pitchFamily="2" charset="0"/>
                        </a:rPr>
                        <a:t>Use of orange and red to create a sense of unease and atmosphere </a:t>
                      </a:r>
                    </a:p>
                  </a:txBody>
                  <a:tcPr marL="78203" marR="78203" marT="39101" marB="3910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24029"/>
                  </a:ext>
                </a:extLst>
              </a:tr>
              <a:tr h="2606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Twinkl Cursive Looped Thin" panose="02000000000000000000" pitchFamily="2" charset="0"/>
                        </a:rPr>
                        <a:t>Use of cool colours such as blues, greys to create calmness or sadness </a:t>
                      </a:r>
                    </a:p>
                  </a:txBody>
                  <a:tcPr marL="78203" marR="78203" marT="39101" marB="3910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7992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609734"/>
              </p:ext>
            </p:extLst>
          </p:nvPr>
        </p:nvGraphicFramePr>
        <p:xfrm>
          <a:off x="6383434" y="4531173"/>
          <a:ext cx="2643442" cy="17082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43442">
                  <a:extLst>
                    <a:ext uri="{9D8B030D-6E8A-4147-A177-3AD203B41FA5}">
                      <a16:colId xmlns:a16="http://schemas.microsoft.com/office/drawing/2014/main" val="4164950720"/>
                    </a:ext>
                  </a:extLst>
                </a:gridCol>
              </a:tblGrid>
              <a:tr h="31613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Twinkl Cursive Looped Thin" panose="02000000000000000000" pitchFamily="2" charset="0"/>
                        </a:rPr>
                        <a:t>Why are we learning this?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389554461"/>
                  </a:ext>
                </a:extLst>
              </a:tr>
              <a:tr h="443148"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The explore how we can use pastels to create a desired effect 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2383568317"/>
                  </a:ext>
                </a:extLst>
              </a:tr>
              <a:tr h="321301"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en-GB" sz="1400" b="1" i="0" u="none" strike="noStrike" kern="1200" baseline="0" dirty="0">
                          <a:solidFill>
                            <a:schemeClr val="bg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Why is it important?</a:t>
                      </a:r>
                    </a:p>
                  </a:txBody>
                  <a:tcPr marL="78203" marR="78203" marT="39101" marB="39101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24029"/>
                  </a:ext>
                </a:extLst>
              </a:tr>
              <a:tr h="625621"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Twinkl Cursive Looped Thin" panose="02000000000000000000" pitchFamily="2" charset="0"/>
                          <a:ea typeface="+mn-ea"/>
                          <a:cs typeface="+mn-cs"/>
                        </a:rPr>
                        <a:t>To develop an understanding of a range of artists and their artworks as well as the techniques they used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293559496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30DF8DB-80AD-4884-AA8C-4AE21B2BD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856578"/>
              </p:ext>
            </p:extLst>
          </p:nvPr>
        </p:nvGraphicFramePr>
        <p:xfrm>
          <a:off x="6383434" y="781534"/>
          <a:ext cx="2628483" cy="1570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483">
                  <a:extLst>
                    <a:ext uri="{9D8B030D-6E8A-4147-A177-3AD203B41FA5}">
                      <a16:colId xmlns:a16="http://schemas.microsoft.com/office/drawing/2014/main" val="174964184"/>
                    </a:ext>
                  </a:extLst>
                </a:gridCol>
              </a:tblGrid>
              <a:tr h="317155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latin typeface="Twinkl Cursive Looped Thin" panose="02000000000000000000" pitchFamily="2" charset="0"/>
                        </a:rPr>
                        <a:t>Outcomes 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100690269"/>
                  </a:ext>
                </a:extLst>
              </a:tr>
              <a:tr h="260675"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Twinkl Cursive Looped Thin" panose="02000000000000000000" pitchFamily="2" charset="0"/>
                        </a:rPr>
                        <a:t>Pupils to recreate The Scream with pastels  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3743254603"/>
                  </a:ext>
                </a:extLst>
              </a:tr>
              <a:tr h="317155"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Twinkl Cursive Looped Thin" panose="02000000000000000000" pitchFamily="2" charset="0"/>
                        </a:rPr>
                        <a:t>Children could create their own artwork using a photograph of themselves in black and white and creating their own background displaying an emotion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4006929901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90E90E1D-0F44-4DF1-842E-2F333AEAC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3433" y="2659101"/>
            <a:ext cx="1228545" cy="155496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2C73136-1B0A-48FF-8600-418DF1734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416" y="3708560"/>
            <a:ext cx="1565916" cy="167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48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208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Twinkl Cursive Looped</vt:lpstr>
      <vt:lpstr>Twinkl Cursive Looped Thin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Turner</dc:creator>
  <cp:lastModifiedBy>Monique Monks</cp:lastModifiedBy>
  <cp:revision>15</cp:revision>
  <dcterms:created xsi:type="dcterms:W3CDTF">2021-03-23T16:08:24Z</dcterms:created>
  <dcterms:modified xsi:type="dcterms:W3CDTF">2025-07-17T09:50:55Z</dcterms:modified>
</cp:coreProperties>
</file>